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017" r:id="rId3"/>
    <p:sldId id="1018" r:id="rId4"/>
    <p:sldId id="1019" r:id="rId5"/>
    <p:sldId id="1060" r:id="rId6"/>
    <p:sldId id="1020" r:id="rId7"/>
    <p:sldId id="1022" r:id="rId8"/>
    <p:sldId id="1061" r:id="rId9"/>
    <p:sldId id="1024" r:id="rId10"/>
    <p:sldId id="1026" r:id="rId11"/>
    <p:sldId id="1027" r:id="rId12"/>
    <p:sldId id="1062" r:id="rId13"/>
    <p:sldId id="1028" r:id="rId14"/>
    <p:sldId id="1059"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科学与文化论著研习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16982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2  </a:t>
            </a:r>
            <a:r>
              <a:rPr lang="zh-CN" altLang="en-US" sz="4800" b="0" dirty="0">
                <a:solidFill>
                  <a:srgbClr val="000000"/>
                </a:solidFill>
                <a:latin typeface="微软雅黑" panose="020B0503020204020204" pitchFamily="34" charset="-122"/>
                <a:ea typeface="微软雅黑" panose="020B0503020204020204" pitchFamily="34" charset="-122"/>
              </a:rPr>
              <a:t>改造我们的学习　</a:t>
            </a:r>
            <a:endParaRPr lang="en-US" altLang="zh-CN" sz="4800" b="0" dirty="0" smtClean="0">
              <a:solidFill>
                <a:srgbClr val="000000"/>
              </a:solidFill>
              <a:latin typeface="微软雅黑" panose="020B0503020204020204" pitchFamily="34" charset="-122"/>
              <a:ea typeface="微软雅黑" panose="020B0503020204020204" pitchFamily="34" charset="-122"/>
            </a:endParaRPr>
          </a:p>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rPr>
              <a:t>人</a:t>
            </a:r>
            <a:r>
              <a:rPr lang="zh-CN" altLang="en-US" sz="4800" b="0" dirty="0">
                <a:solidFill>
                  <a:srgbClr val="000000"/>
                </a:solidFill>
                <a:latin typeface="微软雅黑" panose="020B0503020204020204" pitchFamily="34" charset="-122"/>
                <a:ea typeface="微软雅黑" panose="020B0503020204020204" pitchFamily="34" charset="-122"/>
              </a:rPr>
              <a:t>的正确思想是从哪里来的？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2"/>
          <a:stretch>
            <a:fillRect/>
          </a:stretch>
        </p:blipFill>
        <p:spPr>
          <a:xfrm>
            <a:off x="360853" y="4215484"/>
            <a:ext cx="2007131" cy="369511"/>
          </a:xfrm>
          <a:prstGeom prst="rect">
            <a:avLst/>
          </a:prstGeom>
        </p:spPr>
      </p:pic>
      <p:pic>
        <p:nvPicPr>
          <p:cNvPr id="4" name="手指.eps" descr="id:2147488277;FounderCES"/>
          <p:cNvPicPr/>
          <p:nvPr/>
        </p:nvPicPr>
        <p:blipFill>
          <a:blip r:embed="rId3"/>
          <a:stretch>
            <a:fillRect/>
          </a:stretch>
        </p:blipFill>
        <p:spPr>
          <a:xfrm>
            <a:off x="2494806" y="4274191"/>
            <a:ext cx="581025" cy="252095"/>
          </a:xfrm>
          <a:prstGeom prst="rect">
            <a:avLst/>
          </a:prstGeom>
        </p:spPr>
      </p:pic>
      <p:sp>
        <p:nvSpPr>
          <p:cNvPr id="5" name="矩形 4"/>
          <p:cNvSpPr/>
          <p:nvPr/>
        </p:nvSpPr>
        <p:spPr>
          <a:xfrm>
            <a:off x="3134205" y="4077072"/>
            <a:ext cx="6077946" cy="576248"/>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本课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信息类阅读拓展提优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11</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P8</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3346237"/>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概括中心意思的方法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寻找中心句</a:t>
            </a:r>
            <a:r>
              <a:rPr lang="en-US" altLang="zh-CN" b="1" u="dbl">
                <a:solidFill>
                  <a:srgbClr val="000000"/>
                </a:solidFill>
                <a:uFill>
                  <a:solidFill>
                    <a:srgbClr val="007E3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段</a:t>
            </a:r>
            <a:r>
              <a:rPr lang="en-US" altLang="zh-CN" b="1" u="dbl">
                <a:solidFill>
                  <a:srgbClr val="000000"/>
                </a:solidFill>
                <a:uFill>
                  <a:solidFill>
                    <a:srgbClr val="007E3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，概括中心意思：有的标题就是中心，有的开头点明中心，有的结尾揭示中心。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合并各段内容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，概括中心意思：寻找各段中心句，合并各段主要内容并提炼概括。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采用整体把握法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，概括中心意思：有的文章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没有主旨句，须将全文各段大意综合起来，加以提炼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69967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9484"/>
            <a:ext cx="11485848" cy="4893647"/>
          </a:xfrm>
        </p:spPr>
        <p:txBody>
          <a:bodyPr/>
          <a:lstStyle/>
          <a:p>
            <a:pPr hangingPunct="0">
              <a:lnSpc>
                <a:spcPct val="130000"/>
              </a:lnSpc>
              <a:spcAft>
                <a:spcPts val="0"/>
              </a:spcAft>
            </a:pP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习近平总书记引用过的毛泽东名言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战争史上的奇观，中华民族的壮举，惊天动地的伟业。</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毛泽东《论持久战》</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文：伟大的中国人民抗日战争，是中国人民近代以来争取独立自由史册上可歌可泣的一页，是中华民族历史发展进程中饱经沧桑的一章。伟大的中国人民抗日战争，使中华民族的觉醒和团结达到了前所未有的高度。正如毛泽东同志所指出的，这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战争史上的奇观，中华民族的壮举，惊天动地的伟业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。伟大的中国人民抗日战争，开辟了世界反法西斯战争的东方主战场，为挽救民族危亡、实现民族独立和人民解放，为争取世界和平的伟大事业，作出了彪炳史册的贡献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algn="r" hangingPunct="0">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在纪念</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全民族</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抗战爆发七十七周年仪式</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上的</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讲话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124744"/>
            <a:ext cx="2015490" cy="371360"/>
          </a:xfrm>
          <a:prstGeom prst="rect">
            <a:avLst/>
          </a:prstGeom>
        </p:spPr>
      </p:pic>
    </p:spTree>
    <p:extLst>
      <p:ext uri="{BB962C8B-B14F-4D97-AF65-F5344CB8AC3E}">
        <p14:creationId xmlns:p14="http://schemas.microsoft.com/office/powerpoint/2010/main" val="3312500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就是客观存在着的一切事物，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就是客观事物的内部联系，即规律性，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就是我们去研究。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毛</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泽东《改造我们的学习》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原文：毛泽东同志说：</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就是客观存在着的一切事物，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就是客观事物的内部联系，即规律性，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就是我们去研究。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毛泽东同志还把实事求是形象地比喻为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有的放矢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。我们要坚持用马克思主义的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去射中国革命、建设、改革的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在纪念毛泽东同志诞辰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周年座谈会上的讲话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75562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2788"/>
            <a:ext cx="11485848" cy="1684244"/>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改造我们的学习》巩固了马克思列宁主义思想在党内外的阵地，使广大党员干部在思想上得到了很大的提升，使中国共产党达到了空前的团结。这些作用和影响，不仅在当时是巨大而重要的，而且在现在乃至将来也是长远而深刻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936143"/>
            <a:ext cx="2023318" cy="389825"/>
          </a:xfrm>
          <a:prstGeom prst="rect">
            <a:avLst/>
          </a:prstGeom>
        </p:spPr>
      </p:pic>
      <p:grpSp>
        <p:nvGrpSpPr>
          <p:cNvPr id="6" name="组合 5"/>
          <p:cNvGrpSpPr/>
          <p:nvPr/>
        </p:nvGrpSpPr>
        <p:grpSpPr>
          <a:xfrm>
            <a:off x="478582" y="1528732"/>
            <a:ext cx="864096" cy="461665"/>
            <a:chOff x="342748" y="1248196"/>
            <a:chExt cx="864096"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extLst>
      <p:ext uri="{BB962C8B-B14F-4D97-AF65-F5344CB8AC3E}">
        <p14:creationId xmlns:p14="http://schemas.microsoft.com/office/powerpoint/2010/main" val="1683606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中国共产党历来重视学习和笃实力行。党开展的</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党的群众路线教育实践活动</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三严三实</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专题教育等是一次次重大而生动的学习和实践。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开展学习实践活动，首要解决的是学习态度问题，主要指：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一知半解的态度要改造；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脱离实际的态度要改造；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生吞活剥的态度要改造；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夸夸其谈的态度要改造。这些学习态度上的不良现象，在各个时期、在每个人身上，都可能会有所表现，稍不注意，就会愈演愈烈，最终会影响一个人、一个单位，甚至还会影响一项事业。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学习要有正确的指导思想</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理论要结合实际</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学习要有科学的态度</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8665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61329" y="5229200"/>
            <a:ext cx="953358" cy="400050"/>
          </a:xfrm>
          <a:prstGeom prst="rect">
            <a:avLst/>
          </a:prstGeom>
        </p:spPr>
      </p:pic>
      <p:pic>
        <p:nvPicPr>
          <p:cNvPr id="8" name="图片 7"/>
          <p:cNvPicPr>
            <a:picLocks noChangeAspect="1"/>
          </p:cNvPicPr>
          <p:nvPr/>
        </p:nvPicPr>
        <p:blipFill>
          <a:blip r:embed="rId2"/>
          <a:stretch>
            <a:fillRect/>
          </a:stretch>
        </p:blipFill>
        <p:spPr>
          <a:xfrm>
            <a:off x="478581" y="4123202"/>
            <a:ext cx="1249917" cy="400050"/>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332876"/>
            <a:ext cx="2015491" cy="371186"/>
          </a:xfrm>
          <a:prstGeom prst="rect">
            <a:avLst/>
          </a:prstGeom>
        </p:spPr>
      </p:pic>
      <p:sp>
        <p:nvSpPr>
          <p:cNvPr id="3" name="内容占位符 2"/>
          <p:cNvSpPr>
            <a:spLocks noGrp="1"/>
          </p:cNvSpPr>
          <p:nvPr>
            <p:ph idx="1"/>
          </p:nvPr>
        </p:nvSpPr>
        <p:spPr>
          <a:xfrm>
            <a:off x="360854" y="1774557"/>
            <a:ext cx="11485848" cy="3970318"/>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mn-ea"/>
                <a:cs typeface="Times New Roman" panose="02020603050405020304" pitchFamily="18" charset="0"/>
              </a:rPr>
              <a:t>前仆后继</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mn-ea"/>
                <a:cs typeface="Times New Roman" panose="02020603050405020304" pitchFamily="18" charset="0"/>
              </a:rPr>
              <a:t>前赴后继</a:t>
            </a:r>
            <a:endParaRPr lang="zh-CN" altLang="zh-CN" sz="105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前仆后继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：前面的人倒下了，后面的人继续跟上去，形容英勇奋斗，不怕牺牲。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前赴后继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：前面的人上去，后面的人就跟上去，形容奋勇前进，连续不断。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没有中华文化的</a:t>
            </a:r>
            <a:r>
              <a:rPr lang="zh-CN" altLang="zh-CN" b="1"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前赴后继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，就没有中华民族的伟大复兴。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此处强调中华文化代代相传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属于用错对象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二者都指一个接着一个去做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6486" y="1997632"/>
            <a:ext cx="1350656" cy="400050"/>
          </a:xfrm>
          <a:prstGeom prst="rect">
            <a:avLst/>
          </a:prstGeom>
        </p:spPr>
      </p:pic>
      <p:pic>
        <p:nvPicPr>
          <p:cNvPr id="6" name="图片 5"/>
          <p:cNvPicPr>
            <a:picLocks noChangeAspect="1"/>
          </p:cNvPicPr>
          <p:nvPr/>
        </p:nvPicPr>
        <p:blipFill>
          <a:blip r:embed="rId2"/>
          <a:stretch>
            <a:fillRect/>
          </a:stretch>
        </p:blipFill>
        <p:spPr>
          <a:xfrm>
            <a:off x="432862" y="901254"/>
            <a:ext cx="1125840" cy="400050"/>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前仆后继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强调牺牲的壮烈性和斗争的残酷性，多用于描述革命或殊死战斗。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前赴后继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强调行动的连续性和群体性，突出勇往直前、持续奋斗的精神。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古希腊傍海而居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无数向往彼岸的勇士在狂波间</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前仆后继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于是有了光耀百世的希腊悲剧。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一百年来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中华民族优秀人物</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前赴后继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摸索救国救民的真理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是可歌可泣的。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383015" y="2551815"/>
            <a:ext cx="1103679" cy="400050"/>
          </a:xfrm>
          <a:prstGeom prst="rect">
            <a:avLst/>
          </a:prstGeom>
        </p:spPr>
      </p:pic>
      <p:pic>
        <p:nvPicPr>
          <p:cNvPr id="7" name="图片 6"/>
          <p:cNvPicPr>
            <a:picLocks noChangeAspect="1"/>
          </p:cNvPicPr>
          <p:nvPr/>
        </p:nvPicPr>
        <p:blipFill>
          <a:blip r:embed="rId2"/>
          <a:stretch>
            <a:fillRect/>
          </a:stretch>
        </p:blipFill>
        <p:spPr>
          <a:xfrm>
            <a:off x="360854" y="4168336"/>
            <a:ext cx="1350656" cy="400050"/>
          </a:xfrm>
          <a:prstGeom prst="rect">
            <a:avLst/>
          </a:prstGeom>
        </p:spPr>
      </p:pic>
      <p:pic>
        <p:nvPicPr>
          <p:cNvPr id="8" name="图片 7"/>
          <p:cNvPicPr>
            <a:picLocks noChangeAspect="1"/>
          </p:cNvPicPr>
          <p:nvPr/>
        </p:nvPicPr>
        <p:blipFill>
          <a:blip r:embed="rId2"/>
          <a:stretch>
            <a:fillRect/>
          </a:stretch>
        </p:blipFill>
        <p:spPr>
          <a:xfrm>
            <a:off x="387230" y="3071958"/>
            <a:ext cx="1125840" cy="400050"/>
          </a:xfrm>
          <a:prstGeom prst="rect">
            <a:avLst/>
          </a:prstGeom>
        </p:spPr>
      </p:pic>
      <p:sp>
        <p:nvSpPr>
          <p:cNvPr id="4" name="内容占位符 3"/>
          <p:cNvSpPr>
            <a:spLocks noGrp="1"/>
          </p:cNvSpPr>
          <p:nvPr>
            <p:ph idx="1"/>
          </p:nvPr>
        </p:nvSpPr>
        <p:spPr>
          <a:xfrm>
            <a:off x="360854" y="746120"/>
            <a:ext cx="11485848" cy="5008230"/>
          </a:xfrm>
        </p:spPr>
        <p:txBody>
          <a:bodyPr/>
          <a:lstStyle/>
          <a:p>
            <a:pPr algn="ctr" hangingPunct="0">
              <a:spcAft>
                <a:spcPts val="0"/>
              </a:spcAft>
            </a:pPr>
            <a:r>
              <a:rPr lang="en-US" altLang="zh-CN" b="1" dirty="0">
                <a:solidFill>
                  <a:srgbClr val="03A30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可歌可泣</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宋体" panose="02010600030101010101" pitchFamily="2" charset="-122"/>
                <a:ea typeface="宋体" panose="02010600030101010101" pitchFamily="2" charset="-122"/>
                <a:cs typeface="Times New Roman" panose="02020603050405020304" pitchFamily="18" charset="0"/>
              </a:rPr>
              <a:t>可圈可点</a:t>
            </a:r>
            <a:endParaRPr lang="zh-CN"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可歌可泣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：值得歌颂，使人感动得流泪，指悲壮的事迹使人非常感动。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可圈可点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：文章精彩，值得加以圈点，形容表现好，值得肯定或赞扬。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二者都指表现好，值得赞扬。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可歌可泣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强调事迹或故事的悲壮性、感人至深，带有强烈的感情色彩。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可圈可点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强调事物或表现的优点突出、值得肯定，侧重对具体优点的认可。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抗战中每一个英雄的名字后面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都有一段</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可歌可泣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该剧虽然没有超强的明星阵容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但起用的都是实力派演员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老戏骨们的表演</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可圈可点</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97782" y="1995146"/>
            <a:ext cx="1350656" cy="400050"/>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92123"/>
                </a:solidFill>
                <a:latin typeface="Times New Roman" panose="02020603050405020304" pitchFamily="18" charset="0"/>
                <a:ea typeface="黑体" panose="02010609060101010101" pitchFamily="49" charset="-122"/>
                <a:cs typeface="Times New Roman" panose="02020603050405020304" pitchFamily="18" charset="0"/>
              </a:rPr>
              <a:t>有的放矢</a:t>
            </a:r>
            <a:r>
              <a:rPr lang="zh-CN" altLang="zh-CN" b="1" dirty="0">
                <a:solidFill>
                  <a:srgbClr val="E921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对准靶子射箭，比喻言论、行动目标明确。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写读书笔记时要扣住原文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有的放矢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这样才能写出自己的真感受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8721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3900235"/>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政　论　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政论文，即政治性论文，是从政治角度阐述和评论重大事件或社会问题，提出见解或主张，并说明理由，使读者信服的一类文章。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内容广泛，形式多样。政论文是学术作品，因此其表述要严谨简明，重点突出，专业常识应简写或不写，做到层次分明、数据可靠、文字凝练、说明透彻、推理严谨、立论正确，避免使用文学性质的或带感情色彩的非学术性语言。论文中如出现一个非通用性的新名词、新术语或新概念，需随即解释清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pPr lvl="0"/>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9291"/>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信息类文本阅读之归纳内容要点</a:t>
            </a:r>
            <a:r>
              <a:rPr lang="zh-CN" altLang="zh-CN" b="1">
                <a:solidFill>
                  <a:srgbClr val="EA4F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概括中心意思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476672"/>
            <a:ext cx="5036720" cy="515869"/>
          </a:xfrm>
          <a:prstGeom prst="rect">
            <a:avLst/>
          </a:prstGeom>
        </p:spPr>
      </p:pic>
      <p:pic>
        <p:nvPicPr>
          <p:cNvPr id="5" name="分析.EPS" descr="id:2147488248;FounderCES"/>
          <p:cNvPicPr/>
          <p:nvPr/>
        </p:nvPicPr>
        <p:blipFill>
          <a:blip r:embed="rId3"/>
          <a:stretch>
            <a:fillRect/>
          </a:stretch>
        </p:blipFill>
        <p:spPr>
          <a:xfrm>
            <a:off x="360854" y="1547286"/>
            <a:ext cx="2006438" cy="369546"/>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341040192"/>
              </p:ext>
            </p:extLst>
          </p:nvPr>
        </p:nvGraphicFramePr>
        <p:xfrm>
          <a:off x="360854" y="2071074"/>
          <a:ext cx="11485848" cy="4443942"/>
        </p:xfrm>
        <a:graphic>
          <a:graphicData uri="http://schemas.openxmlformats.org/drawingml/2006/table">
            <a:tbl>
              <a:tblPr firstRow="1" firstCol="1" bandRow="1"/>
              <a:tblGrid>
                <a:gridCol w="1269856">
                  <a:extLst>
                    <a:ext uri="{9D8B030D-6E8A-4147-A177-3AD203B41FA5}">
                      <a16:colId xmlns:a16="http://schemas.microsoft.com/office/drawing/2014/main" val="690247706"/>
                    </a:ext>
                  </a:extLst>
                </a:gridCol>
                <a:gridCol w="10215992">
                  <a:extLst>
                    <a:ext uri="{9D8B030D-6E8A-4147-A177-3AD203B41FA5}">
                      <a16:colId xmlns:a16="http://schemas.microsoft.com/office/drawing/2014/main" val="2846284231"/>
                    </a:ext>
                  </a:extLst>
                </a:gridCol>
              </a:tblGrid>
              <a:tr h="60346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思维发展与提升　审美鉴赏与创造</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159004098"/>
                  </a:ext>
                </a:extLst>
              </a:tr>
              <a:tr h="2413847">
                <a:tc>
                  <a:txBody>
                    <a:bodyPr/>
                    <a:lstStyle/>
                    <a:p>
                      <a:pPr algn="ctr" hangingPunct="0">
                        <a:lnSpc>
                          <a:spcPct val="150000"/>
                        </a:lnSpc>
                        <a:spcAft>
                          <a:spcPts val="0"/>
                        </a:spcAft>
                      </a:pPr>
                      <a:r>
                        <a:rPr lang="zh-CN" sz="2400" b="0" dirty="0" smtClea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归纳内容要点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是指将现代文阅读材料的整体内容或其中某一部分用几句简明扼要的话表达出来，是一种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化整为零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的提炼综合的过程，即在正确理解有关内容的本质后进行提炼说明。如果文章内容比较复杂，还需要把若干要点合并或归纳出共同特点后再进行概括。</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概括中心意思</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是把文章内容主旨化，是一种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化零为整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的归纳整理过程。它需要运用题面提供的文字材料对作者的用意、有关背景进行分析，对文章思路作合理的补充或完善，然后用自己的话对内容、主旨加以阐发或概括。</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21646382"/>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12338459"/>
              </p:ext>
            </p:extLst>
          </p:nvPr>
        </p:nvGraphicFramePr>
        <p:xfrm>
          <a:off x="406574" y="836712"/>
          <a:ext cx="11377264" cy="2798022"/>
        </p:xfrm>
        <a:graphic>
          <a:graphicData uri="http://schemas.openxmlformats.org/drawingml/2006/table">
            <a:tbl>
              <a:tblPr firstRow="1" firstCol="1" bandRow="1"/>
              <a:tblGrid>
                <a:gridCol w="1440160">
                  <a:extLst>
                    <a:ext uri="{9D8B030D-6E8A-4147-A177-3AD203B41FA5}">
                      <a16:colId xmlns:a16="http://schemas.microsoft.com/office/drawing/2014/main" val="4116048504"/>
                    </a:ext>
                  </a:extLst>
                </a:gridCol>
                <a:gridCol w="9937104">
                  <a:extLst>
                    <a:ext uri="{9D8B030D-6E8A-4147-A177-3AD203B41FA5}">
                      <a16:colId xmlns:a16="http://schemas.microsoft.com/office/drawing/2014/main" val="3382469404"/>
                    </a:ext>
                  </a:extLst>
                </a:gridCol>
              </a:tblGrid>
              <a:tr h="603462">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思维发展与提升　审美鉴赏与创造</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57886591"/>
                  </a:ext>
                </a:extLst>
              </a:tr>
              <a:tr h="1508654">
                <a:tc>
                  <a:txBody>
                    <a:bodyPr/>
                    <a:lstStyle/>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p>
                    <a:p>
                      <a:pPr algn="ctr" hangingPunct="0">
                        <a:lnSpc>
                          <a:spcPct val="150000"/>
                        </a:lnSpc>
                        <a:spcAft>
                          <a:spcPts val="0"/>
                        </a:spcAft>
                      </a:pPr>
                      <a:r>
                        <a:rPr lang="zh-CN" sz="2400" b="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在文章末尾，作者认为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，为什么？请根据本文内容说明理由。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请概括某段的主要内容。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第</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至</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段中，作者是从哪些方面进行写作的？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请概括本文主旨。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586019892"/>
                  </a:ext>
                </a:extLst>
              </a:tr>
            </a:tbl>
          </a:graphicData>
        </a:graphic>
      </p:graphicFrame>
    </p:spTree>
    <p:extLst>
      <p:ext uri="{BB962C8B-B14F-4D97-AF65-F5344CB8AC3E}">
        <p14:creationId xmlns:p14="http://schemas.microsoft.com/office/powerpoint/2010/main" val="2771448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023"/>
            <a:ext cx="11485848" cy="4454233"/>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归纳文章要点的解题原则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文体特征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论述文中论题、论点</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分论点</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是主要信息，论据和论证是次要信息；说明文中说明的对象、说明的内容和对象的特征</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特点</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是主要信息，说明的方法及运用到的材料是次要信息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切层分层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意识：研究段与段之间的结构关系或句与句之间的结构关系。同一关系取其一，相属关系取其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，相并关系取其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，主次关系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偏正关系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全文整体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意识：分析归纳时，要从全文出发、整体把握，才能全面准确。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spTree>
    <p:extLst>
      <p:ext uri="{BB962C8B-B14F-4D97-AF65-F5344CB8AC3E}">
        <p14:creationId xmlns:p14="http://schemas.microsoft.com/office/powerpoint/2010/main" val="702927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2441</Words>
  <Application>Microsoft Office PowerPoint</Application>
  <PresentationFormat>自定义</PresentationFormat>
  <Paragraphs>58</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404</cp:revision>
  <dcterms:created xsi:type="dcterms:W3CDTF">2020-11-06T05:24:00Z</dcterms:created>
  <dcterms:modified xsi:type="dcterms:W3CDTF">2025-06-26T10:05:43Z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